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19900" cy="99187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746E"/>
    <a:srgbClr val="508268"/>
    <a:srgbClr val="E47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3C3D40D-CEE7-43AF-A735-EAB02635D4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D7BFC4A-65BB-4E30-8907-08739A89AE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56AB274-76D4-4080-8CDB-0FEFE851B7A4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9E691C-5265-4C15-8EE1-F12FD565C8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555054B-1E71-4171-8DA5-1B58FE9A9D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2389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1C3383DF-8B17-4D4A-8C5F-8991733517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51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62389" y="0"/>
            <a:ext cx="2955925" cy="496888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0F3FD32-9570-4DC1-BB2D-8F6B137DCEA7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2625" y="4773614"/>
            <a:ext cx="5454650" cy="3905250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62389" y="9421814"/>
            <a:ext cx="2955925" cy="496887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1F9A1B7-26D9-489B-875F-EF3C5E59B1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121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89FBE6-D0CA-4AAB-B61C-AFFB22020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77ABD4-CB32-4DC0-A102-CE816E311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6F11FC-0487-4A12-A7BB-30F353CBE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FE2386-E345-41D8-80D2-FAD55B855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874F99-43E8-4AAE-ACCA-3757DD32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176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E2F64-61A3-4869-95BB-53AB17A23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4B22C3-F90E-4CCD-B16B-E7996A5E23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D85EEA-A7BC-4610-BCA6-524A1E332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D029E-2E13-40E5-90AF-884FBB2F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FE7040-8561-4D65-9470-8B638BA4A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68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F9132E3-0380-4A95-BAE7-F9F31C6F7A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D32845-A3A7-4388-AAF1-10E56F199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5BFB41-7208-4EDD-9AED-5FB5632F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0543FF-0265-45B4-9DCF-39FE581A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C1DBDF-5357-4BE5-BF40-D926E940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63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4F59D9-990C-41D0-AAB1-55E6A914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2DD3C2-403D-4640-A707-F4822AFB6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0CC6F5-2A92-4FE5-98BF-1880DB02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2B554-CC8A-4364-9000-3D4CB4B3B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5FCC3E-DA5B-4135-9141-3C7DB024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2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2AD41-C005-435B-8B54-1D626BF7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F229AB-6E23-4252-9887-01AFBA1DE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717628-717B-4D23-B50B-4BBE79F2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D754E7-1C61-48DC-BFD0-2DF40E54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F53712-3855-4363-A838-8CEE636F3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985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7927D4-28B6-4894-AC44-600478E9A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9C7981-AF94-4469-AB41-242B32383A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79A062-3655-4383-A4D4-A81184F6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2F183B-273F-4377-A3A3-523353A4E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20D2E2-3DC8-4F86-948C-295E981DE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2A711E-FA4F-41FA-BED1-5115880D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29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D98C74-05B6-4684-8462-2EF9BA9C3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5FA1C3-A5FA-40D8-8E4C-4A1526E39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20F30B-810A-4EFC-902F-5652C5A35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8C1FAD-6950-4225-B840-C2A1C3576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49762BC-DAF9-477A-910E-8AE22906E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573F4D-961E-4846-A938-74E2841B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8974F7-BED8-4D5E-90B3-4AA65494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FEA3EB-212C-4C60-A723-3D8D2331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6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BC2D47-D00E-4A46-A6E8-0D1049ED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8E0F16-2988-4C30-86D7-9AF7DAB6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F82BC5-DAF3-4D71-B70B-4287B581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F2E5C9-AB97-42FE-959B-0842BC91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43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C09EEA8-B8AE-4926-9739-FB2B4A5C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26D049-38B0-4A77-ADF2-E0E607B4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4C19BB6-E1AE-454A-A455-E02ABAF6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96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5A359-0223-4F01-9BA5-9734A656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042D98-42C5-4635-B4AB-332409971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7704D9-9239-4295-90A6-AE3B9EDD4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65C10C-ECD8-4E22-AA64-30C0C77F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97DB4D-9328-4688-B827-50A65171A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06EE78-35F7-45FC-A633-7D41D00A7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85449-7C2A-4689-BC70-A3D74501C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EC8DF2-8F37-418D-8475-ABE1860F85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FCCD62-16E3-488C-B037-FFD6195E6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20935A-F894-45D7-B450-BFFF25E85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AD79D-04FE-4D7C-B2A3-82E5B929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EFFC4B-E287-4859-B284-020293C99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83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52EE78-364C-4E70-9A5D-BE969E6C2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8799C5-A56C-470B-9B69-E9B92D2FA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EC9417-9098-4425-919F-A41D6FB55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48744-86CF-4345-A8A9-E9F813F6D2EC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AC6353-2F6F-4DC6-976C-A4F2B4095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A45BD8-2852-41E8-BE1B-78FAC30D1C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C4E77-634D-4A4C-B5F3-793C18382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649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17C26D99-1272-4EDA-A8A1-90C85695E0F8}"/>
              </a:ext>
            </a:extLst>
          </p:cNvPr>
          <p:cNvSpPr/>
          <p:nvPr/>
        </p:nvSpPr>
        <p:spPr>
          <a:xfrm>
            <a:off x="6243633" y="2470428"/>
            <a:ext cx="2327972" cy="4254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40FF3896-A00C-4812-8C26-6C4960F1158B}"/>
              </a:ext>
            </a:extLst>
          </p:cNvPr>
          <p:cNvCxnSpPr>
            <a:cxnSpLocks/>
            <a:stCxn id="87" idx="1"/>
          </p:cNvCxnSpPr>
          <p:nvPr/>
        </p:nvCxnSpPr>
        <p:spPr>
          <a:xfrm flipH="1">
            <a:off x="9111916" y="692817"/>
            <a:ext cx="356946" cy="0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257737A-9897-40DA-AAED-DE2A96DFEE1E}"/>
              </a:ext>
            </a:extLst>
          </p:cNvPr>
          <p:cNvSpPr/>
          <p:nvPr/>
        </p:nvSpPr>
        <p:spPr>
          <a:xfrm>
            <a:off x="3869526" y="2470428"/>
            <a:ext cx="2247861" cy="4254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F5F5FFC-C080-4F4D-A46F-9C6A8DE47469}"/>
              </a:ext>
            </a:extLst>
          </p:cNvPr>
          <p:cNvSpPr txBox="1"/>
          <p:nvPr/>
        </p:nvSpPr>
        <p:spPr>
          <a:xfrm>
            <a:off x="3015707" y="48562"/>
            <a:ext cx="6304755" cy="116955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DIRECTION DE L’UF DE BIOLOGIE</a:t>
            </a:r>
          </a:p>
          <a:p>
            <a:pPr algn="ctr"/>
            <a:endParaRPr lang="fr-FR" sz="800" b="1" dirty="0">
              <a:solidFill>
                <a:schemeClr val="bg1"/>
              </a:solidFill>
            </a:endParaRP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Directeur :</a:t>
            </a:r>
            <a:r>
              <a:rPr lang="fr-FR" sz="1600" b="1" dirty="0">
                <a:solidFill>
                  <a:schemeClr val="bg1"/>
                </a:solidFill>
              </a:rPr>
              <a:t> </a:t>
            </a:r>
            <a:r>
              <a:rPr lang="fr-FR" sz="1400" b="1" dirty="0">
                <a:solidFill>
                  <a:schemeClr val="bg1"/>
                </a:solidFill>
              </a:rPr>
              <a:t>Frédéric GÉVAUDANT, PR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Directeur Adjoint : </a:t>
            </a:r>
            <a:r>
              <a:rPr lang="fr-FR" sz="1400" b="1" dirty="0">
                <a:solidFill>
                  <a:schemeClr val="bg1"/>
                </a:solidFill>
              </a:rPr>
              <a:t>Nicolas LARMONIER, PR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Responsable administrative et financière : </a:t>
            </a:r>
            <a:r>
              <a:rPr lang="fr-FR" sz="1400" b="1" dirty="0">
                <a:solidFill>
                  <a:schemeClr val="bg1"/>
                </a:solidFill>
              </a:rPr>
              <a:t>Laurence GUILLOT</a:t>
            </a: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7831B2B9-A5A9-4B07-BBE2-84A5FA5C9FFD}"/>
              </a:ext>
            </a:extLst>
          </p:cNvPr>
          <p:cNvCxnSpPr>
            <a:cxnSpLocks/>
          </p:cNvCxnSpPr>
          <p:nvPr/>
        </p:nvCxnSpPr>
        <p:spPr>
          <a:xfrm flipV="1">
            <a:off x="12402899" y="196853"/>
            <a:ext cx="77274" cy="17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270CED4F-BC08-4E6A-90E7-6FB5C8EF66A5}"/>
              </a:ext>
            </a:extLst>
          </p:cNvPr>
          <p:cNvCxnSpPr>
            <a:cxnSpLocks/>
          </p:cNvCxnSpPr>
          <p:nvPr/>
        </p:nvCxnSpPr>
        <p:spPr>
          <a:xfrm>
            <a:off x="12402899" y="750523"/>
            <a:ext cx="35875" cy="2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26D54497-2C8C-4717-ADC6-45683F96F8D3}"/>
              </a:ext>
            </a:extLst>
          </p:cNvPr>
          <p:cNvCxnSpPr>
            <a:cxnSpLocks/>
          </p:cNvCxnSpPr>
          <p:nvPr/>
        </p:nvCxnSpPr>
        <p:spPr>
          <a:xfrm>
            <a:off x="1482701" y="1873770"/>
            <a:ext cx="14504" cy="66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1F160D2-119B-4A68-BB5E-CB9FD029C7E4}"/>
              </a:ext>
            </a:extLst>
          </p:cNvPr>
          <p:cNvGrpSpPr/>
          <p:nvPr/>
        </p:nvGrpSpPr>
        <p:grpSpPr>
          <a:xfrm>
            <a:off x="8679069" y="1433589"/>
            <a:ext cx="3315537" cy="5291617"/>
            <a:chOff x="9519665" y="1255542"/>
            <a:chExt cx="2066746" cy="423218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C92E16F2-D57C-4766-AF46-9E7405A50BE0}"/>
                </a:ext>
              </a:extLst>
            </p:cNvPr>
            <p:cNvSpPr/>
            <p:nvPr/>
          </p:nvSpPr>
          <p:spPr>
            <a:xfrm>
              <a:off x="9522620" y="1255542"/>
              <a:ext cx="2063791" cy="37372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/>
                <a:t>CHARGÉS DE MISSIONS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22CBEA9F-4294-4353-BC8B-F7C89B3226EC}"/>
                </a:ext>
              </a:extLst>
            </p:cNvPr>
            <p:cNvSpPr/>
            <p:nvPr/>
          </p:nvSpPr>
          <p:spPr>
            <a:xfrm>
              <a:off x="9519665" y="1680605"/>
              <a:ext cx="2063791" cy="380712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Didier THORAVAL,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ALUMNI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François DOLE, MCF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r-FR" sz="900" dirty="0">
                  <a:solidFill>
                    <a:schemeClr val="tx1"/>
                  </a:solidFill>
                </a:rPr>
                <a:t>Répartiteur SGSE (titulaires)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fr-FR" sz="900" dirty="0">
                  <a:solidFill>
                    <a:schemeClr val="tx1"/>
                  </a:solidFill>
                </a:rPr>
                <a:t>Référent taxe d’apprentissage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Pascal FOSSAT, PR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relations internationales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>
                  <a:solidFill>
                    <a:schemeClr val="bg1"/>
                  </a:solidFill>
                </a:rPr>
                <a:t>Clotilde </a:t>
              </a:r>
              <a:r>
                <a:rPr lang="fr-FR" sz="900" b="1" dirty="0">
                  <a:solidFill>
                    <a:schemeClr val="bg1"/>
                  </a:solidFill>
                </a:rPr>
                <a:t>BILLOTTET, PR</a:t>
              </a: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Karine MASSE, PR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Référentes Erasmus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Catherine SAVONA-BARON,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Référente formation continue / VAE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Etienne ROUX,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Référent vétérinaire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_____________________________</a:t>
              </a:r>
            </a:p>
            <a:p>
              <a:pPr algn="ctr"/>
              <a:endParaRPr lang="fr-FR" sz="900" dirty="0">
                <a:solidFill>
                  <a:schemeClr val="tx1"/>
                </a:solidFill>
              </a:endParaRPr>
            </a:p>
            <a:p>
              <a:pPr algn="ctr"/>
              <a:r>
                <a:rPr lang="fr-FR" sz="900" b="1" dirty="0">
                  <a:solidFill>
                    <a:schemeClr val="bg1"/>
                  </a:solidFill>
                </a:rPr>
                <a:t>Jean –Rémi PAPE, MCF</a:t>
              </a:r>
            </a:p>
            <a:p>
              <a:pPr algn="ctr"/>
              <a:r>
                <a:rPr lang="fr-FR" sz="900" dirty="0">
                  <a:solidFill>
                    <a:schemeClr val="tx1"/>
                  </a:solidFill>
                </a:rPr>
                <a:t>Responsable scientifique du Musée de Biologie animale</a:t>
              </a:r>
            </a:p>
          </p:txBody>
        </p:sp>
      </p:grpSp>
      <p:sp>
        <p:nvSpPr>
          <p:cNvPr id="63" name="ZoneTexte 60">
            <a:extLst>
              <a:ext uri="{FF2B5EF4-FFF2-40B4-BE49-F238E27FC236}">
                <a16:creationId xmlns:a16="http://schemas.microsoft.com/office/drawing/2014/main" id="{D1980B70-758A-4387-BD16-0B24CFDDF14B}"/>
              </a:ext>
            </a:extLst>
          </p:cNvPr>
          <p:cNvSpPr/>
          <p:nvPr/>
        </p:nvSpPr>
        <p:spPr>
          <a:xfrm>
            <a:off x="731052" y="132793"/>
            <a:ext cx="1196072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000" b="1" strike="noStrike" spc="-1" dirty="0">
                <a:solidFill>
                  <a:srgbClr val="4A442A"/>
                </a:solidFill>
                <a:latin typeface="Arial"/>
                <a:ea typeface="MS Mincho"/>
              </a:rPr>
              <a:t>Organigramme</a:t>
            </a: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ZoneTexte 60">
            <a:extLst>
              <a:ext uri="{FF2B5EF4-FFF2-40B4-BE49-F238E27FC236}">
                <a16:creationId xmlns:a16="http://schemas.microsoft.com/office/drawing/2014/main" id="{2C49C08D-5BCE-4438-BF7A-2BDE16EDFED7}"/>
              </a:ext>
            </a:extLst>
          </p:cNvPr>
          <p:cNvSpPr/>
          <p:nvPr/>
        </p:nvSpPr>
        <p:spPr>
          <a:xfrm>
            <a:off x="11159480" y="33873"/>
            <a:ext cx="921160" cy="2139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800" b="1" strike="noStrike" spc="-1" dirty="0">
                <a:solidFill>
                  <a:srgbClr val="4A442A"/>
                </a:solidFill>
                <a:latin typeface="Arial"/>
                <a:ea typeface="MS Mincho"/>
              </a:rPr>
              <a:t>3 juin 2025</a:t>
            </a:r>
            <a:endParaRPr lang="fr-FR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3FA73C78-0387-43B5-A681-D50F750D05E5}"/>
              </a:ext>
            </a:extLst>
          </p:cNvPr>
          <p:cNvSpPr/>
          <p:nvPr/>
        </p:nvSpPr>
        <p:spPr>
          <a:xfrm>
            <a:off x="9468862" y="488661"/>
            <a:ext cx="2002422" cy="408312"/>
          </a:xfrm>
          <a:prstGeom prst="rect">
            <a:avLst/>
          </a:prstGeom>
          <a:noFill/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000" b="1" dirty="0"/>
              <a:t>Ludivine GIL</a:t>
            </a:r>
          </a:p>
          <a:p>
            <a:pPr algn="ctr"/>
            <a:r>
              <a:rPr lang="fr-FR" sz="1000" dirty="0">
                <a:solidFill>
                  <a:srgbClr val="0070C0"/>
                </a:solidFill>
              </a:rPr>
              <a:t>Assistante de direction</a:t>
            </a:r>
          </a:p>
          <a:p>
            <a:pPr algn="ctr"/>
            <a:endParaRPr lang="fr-FR" sz="1400" b="1" dirty="0"/>
          </a:p>
          <a:p>
            <a:pPr algn="ctr"/>
            <a:endParaRPr lang="fr-FR" sz="1400" dirty="0"/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DC31AC2E-E1D7-4FC5-8C41-FEECEB1D396C}"/>
              </a:ext>
            </a:extLst>
          </p:cNvPr>
          <p:cNvGrpSpPr/>
          <p:nvPr/>
        </p:nvGrpSpPr>
        <p:grpSpPr>
          <a:xfrm>
            <a:off x="3869526" y="1433588"/>
            <a:ext cx="4702079" cy="5125339"/>
            <a:chOff x="4873156" y="1469752"/>
            <a:chExt cx="4702079" cy="5187257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57880624-F7BE-4B37-BBA5-866E59D91B3C}"/>
                </a:ext>
              </a:extLst>
            </p:cNvPr>
            <p:cNvGrpSpPr/>
            <p:nvPr/>
          </p:nvGrpSpPr>
          <p:grpSpPr>
            <a:xfrm>
              <a:off x="4873156" y="1998316"/>
              <a:ext cx="4702079" cy="4658693"/>
              <a:chOff x="606733" y="1750084"/>
              <a:chExt cx="4290507" cy="4658693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1529ADE0-E248-49E3-8DF8-6D6D896BD272}"/>
                  </a:ext>
                </a:extLst>
              </p:cNvPr>
              <p:cNvSpPr/>
              <p:nvPr/>
            </p:nvSpPr>
            <p:spPr>
              <a:xfrm>
                <a:off x="630095" y="4562796"/>
                <a:ext cx="1949676" cy="87845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>
                    <a:solidFill>
                      <a:schemeClr val="tx1"/>
                    </a:solidFill>
                  </a:rPr>
                  <a:t>Cyril LANCON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Biochimie, biologie moléculaire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Ingénierie de la santé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Neurosciences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 Master nutrition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B38D29D-5A29-412E-959A-CB2D8D803727}"/>
                  </a:ext>
                </a:extLst>
              </p:cNvPr>
              <p:cNvSpPr/>
              <p:nvPr/>
            </p:nvSpPr>
            <p:spPr>
              <a:xfrm>
                <a:off x="606733" y="1750084"/>
                <a:ext cx="2051106" cy="47292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GESTION DE FORMATIONS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SCOLARITÉ – RH – AMINISTRATIF - EDT 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077DC9A-3F57-431F-B8EC-CF01A46046A4}"/>
                  </a:ext>
                </a:extLst>
              </p:cNvPr>
              <p:cNvSpPr/>
              <p:nvPr/>
            </p:nvSpPr>
            <p:spPr>
              <a:xfrm>
                <a:off x="2771225" y="1754962"/>
                <a:ext cx="2126015" cy="47292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28575"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GESTION </a:t>
                </a:r>
              </a:p>
              <a:p>
                <a:pPr algn="ctr"/>
                <a:r>
                  <a:rPr lang="fr-FR" sz="1050" b="1" dirty="0">
                    <a:solidFill>
                      <a:schemeClr val="tx1"/>
                    </a:solidFill>
                  </a:rPr>
                  <a:t>FINANCIERE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D6217CE-78B1-4717-B403-4585540AF7A6}"/>
                  </a:ext>
                </a:extLst>
              </p:cNvPr>
              <p:cNvSpPr/>
              <p:nvPr/>
            </p:nvSpPr>
            <p:spPr>
              <a:xfrm>
                <a:off x="2896338" y="2288790"/>
                <a:ext cx="1891834" cy="109872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Frédéric GAUTRON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: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Direction UF de Biologie 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CRTP - Equipement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D79CC87-34B9-4FD7-87A7-E6F91550FDB1}"/>
                  </a:ext>
                </a:extLst>
              </p:cNvPr>
              <p:cNvSpPr/>
              <p:nvPr/>
            </p:nvSpPr>
            <p:spPr>
              <a:xfrm>
                <a:off x="2861745" y="4492084"/>
                <a:ext cx="1940228" cy="87845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Ludivine GIL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/ ORDRES DE MISSION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Direction UF de Biologie 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CNU - Missions</a:t>
                </a:r>
              </a:p>
              <a:p>
                <a:pPr algn="ctr"/>
                <a:endParaRPr lang="fr-FR" sz="1400" b="1" dirty="0"/>
              </a:p>
              <a:p>
                <a:pPr algn="ctr"/>
                <a:endParaRPr lang="fr-FR" sz="1400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9C497F6-2DB3-46F2-BD69-8810789B011A}"/>
                  </a:ext>
                </a:extLst>
              </p:cNvPr>
              <p:cNvSpPr/>
              <p:nvPr/>
            </p:nvSpPr>
            <p:spPr>
              <a:xfrm>
                <a:off x="2875418" y="3272168"/>
                <a:ext cx="1891834" cy="109810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Delphine RAIMBAULT</a:t>
                </a:r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ORDRES DE MISSION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Formations</a:t>
                </a:r>
              </a:p>
              <a:p>
                <a:pPr algn="ctr"/>
                <a:endParaRPr lang="fr-FR" sz="12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:endParaRPr lang="fr-FR" sz="1400" dirty="0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B98260F-1152-4E1B-89CE-E6F7539CF376}"/>
                  </a:ext>
                </a:extLst>
              </p:cNvPr>
              <p:cNvSpPr/>
              <p:nvPr/>
            </p:nvSpPr>
            <p:spPr>
              <a:xfrm>
                <a:off x="728072" y="2781943"/>
                <a:ext cx="1851700" cy="62208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Delphine RAIMBAULT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Préparation AGREG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MEEF SVT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L3 SVT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56DDC730-6C1F-4C0C-A8DF-CCB2F553C489}"/>
                  </a:ext>
                </a:extLst>
              </p:cNvPr>
              <p:cNvSpPr/>
              <p:nvPr/>
            </p:nvSpPr>
            <p:spPr>
              <a:xfrm>
                <a:off x="725711" y="2288790"/>
                <a:ext cx="1800467" cy="47292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Aline BOISSY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Licences pro OBA et MPVIA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BEE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C2A187F6-61F5-4CA0-8126-0BEBA6806FCB}"/>
                  </a:ext>
                </a:extLst>
              </p:cNvPr>
              <p:cNvSpPr/>
              <p:nvPr/>
            </p:nvSpPr>
            <p:spPr>
              <a:xfrm>
                <a:off x="630097" y="3438022"/>
                <a:ext cx="1949675" cy="36279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Ludivine GIL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Licence Sciences du vivant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B2D324A-FF19-4B6E-8E1A-8A7B1D491487}"/>
                  </a:ext>
                </a:extLst>
              </p:cNvPr>
              <p:cNvSpPr/>
              <p:nvPr/>
            </p:nvSpPr>
            <p:spPr>
              <a:xfrm>
                <a:off x="630096" y="3844986"/>
                <a:ext cx="1949677" cy="68406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Loubna BOURABAH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ASA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Bio-informatique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Biologie santé</a:t>
                </a:r>
                <a:endParaRPr lang="fr-FR" sz="10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11411153-415B-4797-858B-71765272B584}"/>
                  </a:ext>
                </a:extLst>
              </p:cNvPr>
              <p:cNvSpPr/>
              <p:nvPr/>
            </p:nvSpPr>
            <p:spPr>
              <a:xfrm>
                <a:off x="643089" y="5472975"/>
                <a:ext cx="1949677" cy="541283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FR" sz="1000" b="1" dirty="0"/>
                  <a:t>Marine HALE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Eco toxicologie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- Master </a:t>
                </a:r>
                <a:r>
                  <a:rPr lang="fr-FR" sz="1000" dirty="0" err="1">
                    <a:solidFill>
                      <a:schemeClr val="accent1">
                        <a:lumMod val="75000"/>
                      </a:schemeClr>
                    </a:solidFill>
                  </a:rPr>
                  <a:t>Mobbidiq</a:t>
                </a:r>
                <a:endParaRPr lang="fr-FR" sz="1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A5647B5-E741-448E-9FAF-F6BF3CF06369}"/>
                  </a:ext>
                </a:extLst>
              </p:cNvPr>
              <p:cNvSpPr/>
              <p:nvPr/>
            </p:nvSpPr>
            <p:spPr>
              <a:xfrm>
                <a:off x="2847943" y="5492354"/>
                <a:ext cx="1940229" cy="878456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endParaRPr lang="fr-FR" sz="1400" b="1" dirty="0"/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/>
                  <a:t>Camille CLARTÉ</a:t>
                </a:r>
                <a:endParaRPr lang="fr-FR" sz="1000" b="1" dirty="0"/>
              </a:p>
              <a:p>
                <a:pPr algn="ctr"/>
                <a:endParaRPr lang="fr-FR" sz="1000" b="1" dirty="0"/>
              </a:p>
              <a:p>
                <a:pPr algn="ctr"/>
                <a:r>
                  <a:rPr lang="fr-FR" sz="1000" b="1" dirty="0">
                    <a:solidFill>
                      <a:srgbClr val="002060"/>
                    </a:solidFill>
                  </a:rPr>
                  <a:t>DEPENSES / ORDRES DE MISSION</a:t>
                </a:r>
                <a:endParaRPr lang="fr-FR" sz="1000" b="1" dirty="0"/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Masters Agro – sciences</a:t>
                </a:r>
              </a:p>
              <a:p>
                <a:pPr algn="ctr"/>
                <a:endParaRPr lang="fr-FR" sz="1000" dirty="0"/>
              </a:p>
              <a:p>
                <a:pPr algn="ctr"/>
                <a:endParaRPr lang="fr-FR" sz="1200" b="1" dirty="0"/>
              </a:p>
              <a:p>
                <a:pPr algn="ctr"/>
                <a:endParaRPr lang="fr-FR" sz="1400" dirty="0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58F7611B-E81A-4B8D-874D-E7A75411A506}"/>
                  </a:ext>
                </a:extLst>
              </p:cNvPr>
              <p:cNvSpPr/>
              <p:nvPr/>
            </p:nvSpPr>
            <p:spPr>
              <a:xfrm>
                <a:off x="630095" y="6045982"/>
                <a:ext cx="1962673" cy="362795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sz="1400" b="1" dirty="0"/>
              </a:p>
              <a:p>
                <a:pPr algn="ctr"/>
                <a:r>
                  <a:rPr lang="fr-FR" sz="1000" b="1" dirty="0"/>
                  <a:t>Camille CLARTÉ</a:t>
                </a:r>
              </a:p>
              <a:p>
                <a:pPr algn="ctr"/>
                <a:r>
                  <a:rPr lang="fr-FR" sz="1000" dirty="0">
                    <a:solidFill>
                      <a:schemeClr val="accent1">
                        <a:lumMod val="75000"/>
                      </a:schemeClr>
                    </a:solidFill>
                  </a:rPr>
                  <a:t>Master Agro-sciences</a:t>
                </a:r>
                <a:endParaRPr lang="fr-FR" sz="1200" b="1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algn="ctr"/>
                <a:endParaRPr lang="fr-FR" sz="1400" dirty="0"/>
              </a:p>
            </p:txBody>
          </p:sp>
        </p:grp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0C31F91B-4C31-4BA9-8582-80CC82F2B7BC}"/>
                </a:ext>
              </a:extLst>
            </p:cNvPr>
            <p:cNvSpPr/>
            <p:nvPr/>
          </p:nvSpPr>
          <p:spPr>
            <a:xfrm>
              <a:off x="4873156" y="1469752"/>
              <a:ext cx="4702079" cy="47292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/>
                <a:t>SERVICE ADMINISTRATIF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5DA507D-0FB5-4076-9BE1-3E2D6B60C8DE}"/>
              </a:ext>
            </a:extLst>
          </p:cNvPr>
          <p:cNvGrpSpPr/>
          <p:nvPr/>
        </p:nvGrpSpPr>
        <p:grpSpPr>
          <a:xfrm>
            <a:off x="125016" y="1433588"/>
            <a:ext cx="3630754" cy="5291618"/>
            <a:chOff x="125016" y="1265343"/>
            <a:chExt cx="3630754" cy="5353735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919D0D0-C078-4414-AEAB-A3F9E05A4012}"/>
                </a:ext>
              </a:extLst>
            </p:cNvPr>
            <p:cNvSpPr/>
            <p:nvPr/>
          </p:nvSpPr>
          <p:spPr>
            <a:xfrm>
              <a:off x="128337" y="1265343"/>
              <a:ext cx="3627433" cy="4824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chemeClr val="bg1">
                      <a:lumMod val="95000"/>
                    </a:schemeClr>
                  </a:solidFill>
                </a:rPr>
                <a:t>CENTRE DE RESSOURCES DE TRAVAUX PRATIQUES</a:t>
              </a:r>
            </a:p>
            <a:p>
              <a:pPr algn="ctr"/>
              <a:r>
                <a:rPr lang="fr-FR" sz="1200" b="1" dirty="0">
                  <a:solidFill>
                    <a:schemeClr val="bg1">
                      <a:lumMod val="95000"/>
                    </a:schemeClr>
                  </a:solidFill>
                </a:rPr>
                <a:t>Co- directrices fonctionnelles : </a:t>
              </a:r>
              <a:r>
                <a:rPr lang="fr-FR" sz="1100" dirty="0">
                  <a:solidFill>
                    <a:schemeClr val="bg1">
                      <a:lumMod val="95000"/>
                    </a:schemeClr>
                  </a:solidFill>
                </a:rPr>
                <a:t>Flora BOUVET et </a:t>
              </a:r>
            </a:p>
            <a:p>
              <a:pPr algn="ctr"/>
              <a:r>
                <a:rPr lang="fr-FR" sz="1100" dirty="0">
                  <a:solidFill>
                    <a:schemeClr val="bg1">
                      <a:lumMod val="95000"/>
                    </a:schemeClr>
                  </a:solidFill>
                </a:rPr>
                <a:t>Nathalie FRANGNE, MCF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6EAD409-1E6E-4D55-968D-CB577A208384}"/>
                </a:ext>
              </a:extLst>
            </p:cNvPr>
            <p:cNvSpPr/>
            <p:nvPr/>
          </p:nvSpPr>
          <p:spPr>
            <a:xfrm>
              <a:off x="125016" y="1803048"/>
              <a:ext cx="3627433" cy="481603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1000" b="1" dirty="0">
                <a:solidFill>
                  <a:srgbClr val="002060"/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D’ARCACHON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Olivier MAIRE, MCF</a:t>
              </a:r>
            </a:p>
            <a:p>
              <a:pPr algn="ctr"/>
              <a:endParaRPr lang="fr-FR" sz="1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A22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Frédéric DELMAS,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Alexia BAIRI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Marine HALE DUCLOS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CARREIRE 4A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Hélène DUMAY-ODELOT,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Chrystelle TIFFON</a:t>
              </a:r>
              <a:endParaRPr lang="fr-FR" sz="900" b="1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SITE DE CARREIRE PHYSIO A (E1</a:t>
              </a:r>
              <a:r>
                <a:rPr lang="fr-FR" sz="900" b="1" dirty="0">
                  <a:solidFill>
                    <a:srgbClr val="002060"/>
                  </a:solidFill>
                </a:rPr>
                <a:t>)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Etienne ROUX, MCF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Marianne REMY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TERRAIN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Marie-Lise BENOT, MCF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B4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(Référent enseignant en cours de nomination)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Andrée AZRIEL BOUTIN, 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Laurent CAUNE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Angélique FAUGERE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Thierry LAFON</a:t>
              </a:r>
              <a:endParaRPr lang="fr-FR" sz="900" dirty="0">
                <a:solidFill>
                  <a:schemeClr val="tx1"/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B5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Denis COMBES, PR</a:t>
              </a: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r>
                <a:rPr lang="fr-FR" sz="1000" b="1" dirty="0">
                  <a:solidFill>
                    <a:srgbClr val="002060"/>
                  </a:solidFill>
                </a:rPr>
                <a:t>BATIMENT B7</a:t>
              </a: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Valérie LAGREE, MCF</a:t>
              </a:r>
              <a:endParaRPr lang="fr-FR" sz="900" b="1" dirty="0">
                <a:solidFill>
                  <a:schemeClr val="tx1"/>
                </a:solidFill>
              </a:endParaRPr>
            </a:p>
            <a:p>
              <a:pPr algn="ctr"/>
              <a:r>
                <a:rPr lang="fr-FR" sz="900" b="1" dirty="0">
                  <a:solidFill>
                    <a:srgbClr val="0070C0"/>
                  </a:solidFill>
                </a:rPr>
                <a:t>Florence JUDE LEMEILLEUR, MCF (Microbiologie)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Laurent CAUNE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Emma SASSO</a:t>
              </a:r>
            </a:p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Frédéric GAUTRON</a:t>
              </a:r>
            </a:p>
            <a:p>
              <a:pPr algn="ctr"/>
              <a:endParaRPr lang="fr-FR" sz="900" b="1" dirty="0">
                <a:solidFill>
                  <a:srgbClr val="0070C0"/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algn="ctr"/>
              <a:endParaRPr lang="fr-FR" sz="3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69" name="Image 68">
            <a:extLst>
              <a:ext uri="{FF2B5EF4-FFF2-40B4-BE49-F238E27FC236}">
                <a16:creationId xmlns:a16="http://schemas.microsoft.com/office/drawing/2014/main" id="{1055A902-ABB6-49D6-9A03-A41124A9503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53" y="434559"/>
            <a:ext cx="1855871" cy="41210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0FA3D73F-709A-456F-A202-5FD8744A5917}"/>
              </a:ext>
            </a:extLst>
          </p:cNvPr>
          <p:cNvCxnSpPr>
            <a:cxnSpLocks/>
          </p:cNvCxnSpPr>
          <p:nvPr/>
        </p:nvCxnSpPr>
        <p:spPr>
          <a:xfrm>
            <a:off x="4114800" y="2955394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D33D2D79-DAD7-4008-8F61-33E619C032B9}"/>
              </a:ext>
            </a:extLst>
          </p:cNvPr>
          <p:cNvCxnSpPr>
            <a:cxnSpLocks/>
          </p:cNvCxnSpPr>
          <p:nvPr/>
        </p:nvCxnSpPr>
        <p:spPr>
          <a:xfrm>
            <a:off x="4108200" y="362363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1491A75D-BA3E-499F-A235-6418BD1E7559}"/>
              </a:ext>
            </a:extLst>
          </p:cNvPr>
          <p:cNvCxnSpPr>
            <a:cxnSpLocks/>
          </p:cNvCxnSpPr>
          <p:nvPr/>
        </p:nvCxnSpPr>
        <p:spPr>
          <a:xfrm>
            <a:off x="4138862" y="4025739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46BCEF05-DC58-4C38-BF74-913D40F45633}"/>
              </a:ext>
            </a:extLst>
          </p:cNvPr>
          <p:cNvCxnSpPr>
            <a:cxnSpLocks/>
          </p:cNvCxnSpPr>
          <p:nvPr/>
        </p:nvCxnSpPr>
        <p:spPr>
          <a:xfrm>
            <a:off x="4138862" y="470163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A8EAE7AF-58A9-4C86-87A2-7E51B11F6D23}"/>
              </a:ext>
            </a:extLst>
          </p:cNvPr>
          <p:cNvCxnSpPr>
            <a:cxnSpLocks/>
          </p:cNvCxnSpPr>
          <p:nvPr/>
        </p:nvCxnSpPr>
        <p:spPr>
          <a:xfrm>
            <a:off x="4108200" y="564893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09826884-9DAD-46FC-92EA-4A55AA1B3658}"/>
              </a:ext>
            </a:extLst>
          </p:cNvPr>
          <p:cNvCxnSpPr>
            <a:cxnSpLocks/>
          </p:cNvCxnSpPr>
          <p:nvPr/>
        </p:nvCxnSpPr>
        <p:spPr>
          <a:xfrm>
            <a:off x="4108200" y="6169117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3C1AD2AA-12B9-454A-9208-590528EAFC72}"/>
              </a:ext>
            </a:extLst>
          </p:cNvPr>
          <p:cNvCxnSpPr>
            <a:cxnSpLocks/>
          </p:cNvCxnSpPr>
          <p:nvPr/>
        </p:nvCxnSpPr>
        <p:spPr>
          <a:xfrm>
            <a:off x="1093180" y="235630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111E7DDB-DF2A-48F6-834C-83A4FA687AFF}"/>
              </a:ext>
            </a:extLst>
          </p:cNvPr>
          <p:cNvCxnSpPr>
            <a:cxnSpLocks/>
          </p:cNvCxnSpPr>
          <p:nvPr/>
        </p:nvCxnSpPr>
        <p:spPr>
          <a:xfrm>
            <a:off x="1093180" y="2986627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7DFD02C4-F9AC-4174-8AF8-56AB1C52228B}"/>
              </a:ext>
            </a:extLst>
          </p:cNvPr>
          <p:cNvCxnSpPr>
            <a:cxnSpLocks/>
          </p:cNvCxnSpPr>
          <p:nvPr/>
        </p:nvCxnSpPr>
        <p:spPr>
          <a:xfrm>
            <a:off x="1093180" y="3468601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necteur droit 85">
            <a:extLst>
              <a:ext uri="{FF2B5EF4-FFF2-40B4-BE49-F238E27FC236}">
                <a16:creationId xmlns:a16="http://schemas.microsoft.com/office/drawing/2014/main" id="{82714BD9-3BA0-4645-BF3B-7BC8D2C7FC9E}"/>
              </a:ext>
            </a:extLst>
          </p:cNvPr>
          <p:cNvCxnSpPr>
            <a:cxnSpLocks/>
          </p:cNvCxnSpPr>
          <p:nvPr/>
        </p:nvCxnSpPr>
        <p:spPr>
          <a:xfrm>
            <a:off x="1093180" y="402477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B08AA89E-D4C3-4C81-A3DD-78CD38868850}"/>
              </a:ext>
            </a:extLst>
          </p:cNvPr>
          <p:cNvCxnSpPr>
            <a:cxnSpLocks/>
          </p:cNvCxnSpPr>
          <p:nvPr/>
        </p:nvCxnSpPr>
        <p:spPr>
          <a:xfrm>
            <a:off x="1093180" y="437194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Connecteur droit 91">
            <a:extLst>
              <a:ext uri="{FF2B5EF4-FFF2-40B4-BE49-F238E27FC236}">
                <a16:creationId xmlns:a16="http://schemas.microsoft.com/office/drawing/2014/main" id="{FF3BE82A-0A44-4CCC-A6E4-0C3070BF1D9A}"/>
              </a:ext>
            </a:extLst>
          </p:cNvPr>
          <p:cNvCxnSpPr>
            <a:cxnSpLocks/>
          </p:cNvCxnSpPr>
          <p:nvPr/>
        </p:nvCxnSpPr>
        <p:spPr>
          <a:xfrm>
            <a:off x="1093180" y="528928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CC0ED400-2354-4DA6-B557-D3AC76CA0D41}"/>
              </a:ext>
            </a:extLst>
          </p:cNvPr>
          <p:cNvCxnSpPr>
            <a:cxnSpLocks/>
          </p:cNvCxnSpPr>
          <p:nvPr/>
        </p:nvCxnSpPr>
        <p:spPr>
          <a:xfrm>
            <a:off x="1048818" y="5735895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AFF8E841-FC03-4427-ADF3-596EEBA4D040}"/>
              </a:ext>
            </a:extLst>
          </p:cNvPr>
          <p:cNvCxnSpPr>
            <a:cxnSpLocks/>
          </p:cNvCxnSpPr>
          <p:nvPr/>
        </p:nvCxnSpPr>
        <p:spPr>
          <a:xfrm>
            <a:off x="6537113" y="3565278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D11F36DA-7906-4922-9F21-2ED9414AD88A}"/>
              </a:ext>
            </a:extLst>
          </p:cNvPr>
          <p:cNvCxnSpPr>
            <a:cxnSpLocks/>
          </p:cNvCxnSpPr>
          <p:nvPr/>
        </p:nvCxnSpPr>
        <p:spPr>
          <a:xfrm>
            <a:off x="6537113" y="4544752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23D794DC-BBAA-40FC-B00B-0C394CFB2DCE}"/>
              </a:ext>
            </a:extLst>
          </p:cNvPr>
          <p:cNvCxnSpPr>
            <a:cxnSpLocks/>
          </p:cNvCxnSpPr>
          <p:nvPr/>
        </p:nvCxnSpPr>
        <p:spPr>
          <a:xfrm>
            <a:off x="6537113" y="5614903"/>
            <a:ext cx="17566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4510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3874</TotalTime>
  <Words>343</Words>
  <Application>Microsoft Office PowerPoint</Application>
  <PresentationFormat>Grand écran</PresentationFormat>
  <Paragraphs>142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Directeur de l’UF de Biologie Frédéric GEVAUDANT</dc:title>
  <dc:creator>Laurence Guillot</dc:creator>
  <cp:lastModifiedBy>Laurence Guillot</cp:lastModifiedBy>
  <cp:revision>89</cp:revision>
  <cp:lastPrinted>2025-06-03T08:36:14Z</cp:lastPrinted>
  <dcterms:created xsi:type="dcterms:W3CDTF">2024-07-02T12:27:20Z</dcterms:created>
  <dcterms:modified xsi:type="dcterms:W3CDTF">2026-03-19T07:56:57Z</dcterms:modified>
</cp:coreProperties>
</file>